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40233600" cy="29260800"/>
  <p:notesSz cx="6858000" cy="9144000"/>
  <p:defaultTextStyle>
    <a:defPPr>
      <a:defRPr lang="en-US"/>
    </a:defPPr>
    <a:lvl1pPr marL="0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1pPr>
    <a:lvl2pPr marL="1985169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2pPr>
    <a:lvl3pPr marL="3970338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3pPr>
    <a:lvl4pPr marL="5955507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4pPr>
    <a:lvl5pPr marL="7940677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5pPr>
    <a:lvl6pPr marL="9925845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6pPr>
    <a:lvl7pPr marL="11911015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7pPr>
    <a:lvl8pPr marL="13896184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8pPr>
    <a:lvl9pPr marL="15881353" algn="l" defTabSz="1985169" rtl="0" eaLnBrk="1" latinLnBrk="0" hangingPunct="1">
      <a:defRPr sz="77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6" userDrawn="1">
          <p15:clr>
            <a:srgbClr val="A4A3A4"/>
          </p15:clr>
        </p15:guide>
        <p15:guide id="2" pos="12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879"/>
    <p:restoredTop sz="95082"/>
  </p:normalViewPr>
  <p:slideViewPr>
    <p:cSldViewPr snapToGrid="0" snapToObjects="1">
      <p:cViewPr varScale="1">
        <p:scale>
          <a:sx n="26" d="100"/>
          <a:sy n="26" d="100"/>
        </p:scale>
        <p:origin x="306" y="198"/>
      </p:cViewPr>
      <p:guideLst>
        <p:guide orient="horz" pos="9216"/>
        <p:guide pos="12672"/>
      </p:guideLst>
    </p:cSldViewPr>
  </p:slideViewPr>
  <p:notesTextViewPr>
    <p:cViewPr>
      <p:scale>
        <a:sx n="30" d="100"/>
        <a:sy n="3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06CD6-CFA6-B545-8865-DEB50653E555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6513" y="1143000"/>
            <a:ext cx="4244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953B4-C3BA-784F-9DA7-B087C2D32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40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953B4-C3BA-784F-9DA7-B087C2D32B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2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9089816"/>
            <a:ext cx="34198560" cy="62721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040" y="16581120"/>
            <a:ext cx="28163520" cy="74777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0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1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52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02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53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04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55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0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5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8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0014331" y="5621867"/>
            <a:ext cx="43453683" cy="1198405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53274" y="5621867"/>
            <a:ext cx="129690497" cy="119840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4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8177" y="18802775"/>
            <a:ext cx="34198560" cy="5811520"/>
          </a:xfrm>
        </p:spPr>
        <p:txBody>
          <a:bodyPr anchor="t"/>
          <a:lstStyle>
            <a:lvl1pPr algn="l">
              <a:defRPr sz="170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78177" y="12401978"/>
            <a:ext cx="34198560" cy="6400798"/>
          </a:xfrm>
        </p:spPr>
        <p:txBody>
          <a:bodyPr anchor="b"/>
          <a:lstStyle>
            <a:lvl1pPr marL="0" indent="0">
              <a:buNone/>
              <a:defRPr sz="8533">
                <a:solidFill>
                  <a:schemeClr val="tx1">
                    <a:tint val="75000"/>
                  </a:schemeClr>
                </a:solidFill>
              </a:defRPr>
            </a:lvl1pPr>
            <a:lvl2pPr marL="1950744" indent="0">
              <a:buNone/>
              <a:defRPr sz="7645">
                <a:solidFill>
                  <a:schemeClr val="tx1">
                    <a:tint val="75000"/>
                  </a:schemeClr>
                </a:solidFill>
              </a:defRPr>
            </a:lvl2pPr>
            <a:lvl3pPr marL="3901489" indent="0">
              <a:buNone/>
              <a:defRPr sz="6845">
                <a:solidFill>
                  <a:schemeClr val="tx1">
                    <a:tint val="75000"/>
                  </a:schemeClr>
                </a:solidFill>
              </a:defRPr>
            </a:lvl3pPr>
            <a:lvl4pPr marL="5852233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4pPr>
            <a:lvl5pPr marL="7802978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5pPr>
            <a:lvl6pPr marL="9753722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6pPr>
            <a:lvl7pPr marL="11704466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7pPr>
            <a:lvl8pPr marL="13655211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8pPr>
            <a:lvl9pPr marL="15605955" indent="0">
              <a:buNone/>
              <a:defRPr sz="59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53272" y="32769387"/>
            <a:ext cx="86572090" cy="92693068"/>
          </a:xfrm>
        </p:spPr>
        <p:txBody>
          <a:bodyPr/>
          <a:lstStyle>
            <a:lvl1pPr>
              <a:defRPr sz="11911"/>
            </a:lvl1pPr>
            <a:lvl2pPr>
              <a:defRPr sz="10222"/>
            </a:lvl2pPr>
            <a:lvl3pPr>
              <a:defRPr sz="8533"/>
            </a:lvl3pPr>
            <a:lvl4pPr>
              <a:defRPr sz="7645"/>
            </a:lvl4pPr>
            <a:lvl5pPr>
              <a:defRPr sz="7645"/>
            </a:lvl5pPr>
            <a:lvl6pPr>
              <a:defRPr sz="7645"/>
            </a:lvl6pPr>
            <a:lvl7pPr>
              <a:defRPr sz="7645"/>
            </a:lvl7pPr>
            <a:lvl8pPr>
              <a:defRPr sz="7645"/>
            </a:lvl8pPr>
            <a:lvl9pPr>
              <a:defRPr sz="76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895922" y="32769387"/>
            <a:ext cx="86572090" cy="92693068"/>
          </a:xfrm>
        </p:spPr>
        <p:txBody>
          <a:bodyPr/>
          <a:lstStyle>
            <a:lvl1pPr>
              <a:defRPr sz="11911"/>
            </a:lvl1pPr>
            <a:lvl2pPr>
              <a:defRPr sz="10222"/>
            </a:lvl2pPr>
            <a:lvl3pPr>
              <a:defRPr sz="8533"/>
            </a:lvl3pPr>
            <a:lvl4pPr>
              <a:defRPr sz="7645"/>
            </a:lvl4pPr>
            <a:lvl5pPr>
              <a:defRPr sz="7645"/>
            </a:lvl5pPr>
            <a:lvl6pPr>
              <a:defRPr sz="7645"/>
            </a:lvl6pPr>
            <a:lvl7pPr>
              <a:defRPr sz="7645"/>
            </a:lvl7pPr>
            <a:lvl8pPr>
              <a:defRPr sz="7645"/>
            </a:lvl8pPr>
            <a:lvl9pPr>
              <a:defRPr sz="76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0" y="1171788"/>
            <a:ext cx="36210240" cy="487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1" y="6549816"/>
            <a:ext cx="17776827" cy="2729652"/>
          </a:xfrm>
        </p:spPr>
        <p:txBody>
          <a:bodyPr anchor="b"/>
          <a:lstStyle>
            <a:lvl1pPr marL="0" indent="0">
              <a:buNone/>
              <a:defRPr sz="10222" b="1"/>
            </a:lvl1pPr>
            <a:lvl2pPr marL="1950744" indent="0">
              <a:buNone/>
              <a:defRPr sz="8533" b="1"/>
            </a:lvl2pPr>
            <a:lvl3pPr marL="3901489" indent="0">
              <a:buNone/>
              <a:defRPr sz="7645" b="1"/>
            </a:lvl3pPr>
            <a:lvl4pPr marL="5852233" indent="0">
              <a:buNone/>
              <a:defRPr sz="6845" b="1"/>
            </a:lvl4pPr>
            <a:lvl5pPr marL="7802978" indent="0">
              <a:buNone/>
              <a:defRPr sz="6845" b="1"/>
            </a:lvl5pPr>
            <a:lvl6pPr marL="9753722" indent="0">
              <a:buNone/>
              <a:defRPr sz="6845" b="1"/>
            </a:lvl6pPr>
            <a:lvl7pPr marL="11704466" indent="0">
              <a:buNone/>
              <a:defRPr sz="6845" b="1"/>
            </a:lvl7pPr>
            <a:lvl8pPr marL="13655211" indent="0">
              <a:buNone/>
              <a:defRPr sz="6845" b="1"/>
            </a:lvl8pPr>
            <a:lvl9pPr marL="15605955" indent="0">
              <a:buNone/>
              <a:defRPr sz="68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681" y="9279467"/>
            <a:ext cx="17776827" cy="16858828"/>
          </a:xfrm>
        </p:spPr>
        <p:txBody>
          <a:bodyPr/>
          <a:lstStyle>
            <a:lvl1pPr>
              <a:defRPr sz="10222"/>
            </a:lvl1pPr>
            <a:lvl2pPr>
              <a:defRPr sz="8533"/>
            </a:lvl2pPr>
            <a:lvl3pPr>
              <a:defRPr sz="7645"/>
            </a:lvl3pPr>
            <a:lvl4pPr>
              <a:defRPr sz="6845"/>
            </a:lvl4pPr>
            <a:lvl5pPr>
              <a:defRPr sz="6845"/>
            </a:lvl5pPr>
            <a:lvl6pPr>
              <a:defRPr sz="6845"/>
            </a:lvl6pPr>
            <a:lvl7pPr>
              <a:defRPr sz="6845"/>
            </a:lvl7pPr>
            <a:lvl8pPr>
              <a:defRPr sz="6845"/>
            </a:lvl8pPr>
            <a:lvl9pPr>
              <a:defRPr sz="68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438112" y="6549816"/>
            <a:ext cx="17783810" cy="2729652"/>
          </a:xfrm>
        </p:spPr>
        <p:txBody>
          <a:bodyPr anchor="b"/>
          <a:lstStyle>
            <a:lvl1pPr marL="0" indent="0">
              <a:buNone/>
              <a:defRPr sz="10222" b="1"/>
            </a:lvl1pPr>
            <a:lvl2pPr marL="1950744" indent="0">
              <a:buNone/>
              <a:defRPr sz="8533" b="1"/>
            </a:lvl2pPr>
            <a:lvl3pPr marL="3901489" indent="0">
              <a:buNone/>
              <a:defRPr sz="7645" b="1"/>
            </a:lvl3pPr>
            <a:lvl4pPr marL="5852233" indent="0">
              <a:buNone/>
              <a:defRPr sz="6845" b="1"/>
            </a:lvl4pPr>
            <a:lvl5pPr marL="7802978" indent="0">
              <a:buNone/>
              <a:defRPr sz="6845" b="1"/>
            </a:lvl5pPr>
            <a:lvl6pPr marL="9753722" indent="0">
              <a:buNone/>
              <a:defRPr sz="6845" b="1"/>
            </a:lvl6pPr>
            <a:lvl7pPr marL="11704466" indent="0">
              <a:buNone/>
              <a:defRPr sz="6845" b="1"/>
            </a:lvl7pPr>
            <a:lvl8pPr marL="13655211" indent="0">
              <a:buNone/>
              <a:defRPr sz="6845" b="1"/>
            </a:lvl8pPr>
            <a:lvl9pPr marL="15605955" indent="0">
              <a:buNone/>
              <a:defRPr sz="68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438112" y="9279467"/>
            <a:ext cx="17783810" cy="16858828"/>
          </a:xfrm>
        </p:spPr>
        <p:txBody>
          <a:bodyPr/>
          <a:lstStyle>
            <a:lvl1pPr>
              <a:defRPr sz="10222"/>
            </a:lvl1pPr>
            <a:lvl2pPr>
              <a:defRPr sz="8533"/>
            </a:lvl2pPr>
            <a:lvl3pPr>
              <a:defRPr sz="7645"/>
            </a:lvl3pPr>
            <a:lvl4pPr>
              <a:defRPr sz="6845"/>
            </a:lvl4pPr>
            <a:lvl5pPr>
              <a:defRPr sz="6845"/>
            </a:lvl5pPr>
            <a:lvl6pPr>
              <a:defRPr sz="6845"/>
            </a:lvl6pPr>
            <a:lvl7pPr>
              <a:defRPr sz="6845"/>
            </a:lvl7pPr>
            <a:lvl8pPr>
              <a:defRPr sz="6845"/>
            </a:lvl8pPr>
            <a:lvl9pPr>
              <a:defRPr sz="68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2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1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82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4" y="1165013"/>
            <a:ext cx="13236577" cy="4958080"/>
          </a:xfrm>
        </p:spPr>
        <p:txBody>
          <a:bodyPr anchor="b"/>
          <a:lstStyle>
            <a:lvl1pPr algn="l">
              <a:defRPr sz="85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0220" y="1165016"/>
            <a:ext cx="22491700" cy="24973282"/>
          </a:xfrm>
        </p:spPr>
        <p:txBody>
          <a:bodyPr/>
          <a:lstStyle>
            <a:lvl1pPr>
              <a:defRPr sz="13689"/>
            </a:lvl1pPr>
            <a:lvl2pPr>
              <a:defRPr sz="11911"/>
            </a:lvl2pPr>
            <a:lvl3pPr>
              <a:defRPr sz="10222"/>
            </a:lvl3pPr>
            <a:lvl4pPr>
              <a:defRPr sz="8533"/>
            </a:lvl4pPr>
            <a:lvl5pPr>
              <a:defRPr sz="8533"/>
            </a:lvl5pPr>
            <a:lvl6pPr>
              <a:defRPr sz="8533"/>
            </a:lvl6pPr>
            <a:lvl7pPr>
              <a:defRPr sz="8533"/>
            </a:lvl7pPr>
            <a:lvl8pPr>
              <a:defRPr sz="8533"/>
            </a:lvl8pPr>
            <a:lvl9pPr>
              <a:defRPr sz="8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684" y="6123096"/>
            <a:ext cx="13236577" cy="20015202"/>
          </a:xfrm>
        </p:spPr>
        <p:txBody>
          <a:bodyPr/>
          <a:lstStyle>
            <a:lvl1pPr marL="0" indent="0">
              <a:buNone/>
              <a:defRPr sz="5956"/>
            </a:lvl1pPr>
            <a:lvl2pPr marL="1950744" indent="0">
              <a:buNone/>
              <a:defRPr sz="5156"/>
            </a:lvl2pPr>
            <a:lvl3pPr marL="3901489" indent="0">
              <a:buNone/>
              <a:defRPr sz="4267"/>
            </a:lvl3pPr>
            <a:lvl4pPr marL="5852233" indent="0">
              <a:buNone/>
              <a:defRPr sz="3822"/>
            </a:lvl4pPr>
            <a:lvl5pPr marL="7802978" indent="0">
              <a:buNone/>
              <a:defRPr sz="3822"/>
            </a:lvl5pPr>
            <a:lvl6pPr marL="9753722" indent="0">
              <a:buNone/>
              <a:defRPr sz="3822"/>
            </a:lvl6pPr>
            <a:lvl7pPr marL="11704466" indent="0">
              <a:buNone/>
              <a:defRPr sz="3822"/>
            </a:lvl7pPr>
            <a:lvl8pPr marL="13655211" indent="0">
              <a:buNone/>
              <a:defRPr sz="3822"/>
            </a:lvl8pPr>
            <a:lvl9pPr marL="15605955" indent="0">
              <a:buNone/>
              <a:defRPr sz="38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8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6067" y="20482560"/>
            <a:ext cx="24140160" cy="2418082"/>
          </a:xfrm>
        </p:spPr>
        <p:txBody>
          <a:bodyPr anchor="b"/>
          <a:lstStyle>
            <a:lvl1pPr algn="l">
              <a:defRPr sz="85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86067" y="2614507"/>
            <a:ext cx="24140160" cy="17556480"/>
          </a:xfrm>
        </p:spPr>
        <p:txBody>
          <a:bodyPr/>
          <a:lstStyle>
            <a:lvl1pPr marL="0" indent="0">
              <a:buNone/>
              <a:defRPr sz="13689"/>
            </a:lvl1pPr>
            <a:lvl2pPr marL="1950744" indent="0">
              <a:buNone/>
              <a:defRPr sz="11911"/>
            </a:lvl2pPr>
            <a:lvl3pPr marL="3901489" indent="0">
              <a:buNone/>
              <a:defRPr sz="10222"/>
            </a:lvl3pPr>
            <a:lvl4pPr marL="5852233" indent="0">
              <a:buNone/>
              <a:defRPr sz="8533"/>
            </a:lvl4pPr>
            <a:lvl5pPr marL="7802978" indent="0">
              <a:buNone/>
              <a:defRPr sz="8533"/>
            </a:lvl5pPr>
            <a:lvl6pPr marL="9753722" indent="0">
              <a:buNone/>
              <a:defRPr sz="8533"/>
            </a:lvl6pPr>
            <a:lvl7pPr marL="11704466" indent="0">
              <a:buNone/>
              <a:defRPr sz="8533"/>
            </a:lvl7pPr>
            <a:lvl8pPr marL="13655211" indent="0">
              <a:buNone/>
              <a:defRPr sz="8533"/>
            </a:lvl8pPr>
            <a:lvl9pPr marL="15605955" indent="0">
              <a:buNone/>
              <a:defRPr sz="85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6067" y="22900642"/>
            <a:ext cx="24140160" cy="3434078"/>
          </a:xfrm>
        </p:spPr>
        <p:txBody>
          <a:bodyPr/>
          <a:lstStyle>
            <a:lvl1pPr marL="0" indent="0">
              <a:buNone/>
              <a:defRPr sz="5956"/>
            </a:lvl1pPr>
            <a:lvl2pPr marL="1950744" indent="0">
              <a:buNone/>
              <a:defRPr sz="5156"/>
            </a:lvl2pPr>
            <a:lvl3pPr marL="3901489" indent="0">
              <a:buNone/>
              <a:defRPr sz="4267"/>
            </a:lvl3pPr>
            <a:lvl4pPr marL="5852233" indent="0">
              <a:buNone/>
              <a:defRPr sz="3822"/>
            </a:lvl4pPr>
            <a:lvl5pPr marL="7802978" indent="0">
              <a:buNone/>
              <a:defRPr sz="3822"/>
            </a:lvl5pPr>
            <a:lvl6pPr marL="9753722" indent="0">
              <a:buNone/>
              <a:defRPr sz="3822"/>
            </a:lvl6pPr>
            <a:lvl7pPr marL="11704466" indent="0">
              <a:buNone/>
              <a:defRPr sz="3822"/>
            </a:lvl7pPr>
            <a:lvl8pPr marL="13655211" indent="0">
              <a:buNone/>
              <a:defRPr sz="3822"/>
            </a:lvl8pPr>
            <a:lvl9pPr marL="15605955" indent="0">
              <a:buNone/>
              <a:defRPr sz="38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1171788"/>
            <a:ext cx="36210240" cy="48768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6827524"/>
            <a:ext cx="36210240" cy="19310775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27120428"/>
            <a:ext cx="9387840" cy="15578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1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7462-AEA0-B941-A0F3-52FFEBCE0F65}" type="datetimeFigureOut">
              <a:rPr lang="en-US" smtClean="0"/>
              <a:pPr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46480" y="27120428"/>
            <a:ext cx="12740640" cy="15578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1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34080" y="27120428"/>
            <a:ext cx="9387840" cy="1557867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1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22B08-6B22-3949-90FA-87FDFEE72B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5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50744" rtl="0" eaLnBrk="1" latinLnBrk="0" hangingPunct="1">
        <a:spcBef>
          <a:spcPct val="0"/>
        </a:spcBef>
        <a:buNone/>
        <a:defRPr sz="187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3058" indent="-1463058" algn="l" defTabSz="1950744" rtl="0" eaLnBrk="1" latinLnBrk="0" hangingPunct="1">
        <a:spcBef>
          <a:spcPct val="20000"/>
        </a:spcBef>
        <a:buFont typeface="Arial"/>
        <a:buChar char="•"/>
        <a:defRPr sz="13689" kern="1200">
          <a:solidFill>
            <a:schemeClr val="tx1"/>
          </a:solidFill>
          <a:latin typeface="+mn-lt"/>
          <a:ea typeface="+mn-ea"/>
          <a:cs typeface="+mn-cs"/>
        </a:defRPr>
      </a:lvl1pPr>
      <a:lvl2pPr marL="3169960" indent="-1219215" algn="l" defTabSz="1950744" rtl="0" eaLnBrk="1" latinLnBrk="0" hangingPunct="1">
        <a:spcBef>
          <a:spcPct val="20000"/>
        </a:spcBef>
        <a:buFont typeface="Arial"/>
        <a:buChar char="–"/>
        <a:defRPr sz="11911" kern="1200">
          <a:solidFill>
            <a:schemeClr val="tx1"/>
          </a:solidFill>
          <a:latin typeface="+mn-lt"/>
          <a:ea typeface="+mn-ea"/>
          <a:cs typeface="+mn-cs"/>
        </a:defRPr>
      </a:lvl2pPr>
      <a:lvl3pPr marL="4876861" indent="-975372" algn="l" defTabSz="1950744" rtl="0" eaLnBrk="1" latinLnBrk="0" hangingPunct="1">
        <a:spcBef>
          <a:spcPct val="20000"/>
        </a:spcBef>
        <a:buFont typeface="Arial"/>
        <a:buChar char="•"/>
        <a:defRPr sz="10222" kern="1200">
          <a:solidFill>
            <a:schemeClr val="tx1"/>
          </a:solidFill>
          <a:latin typeface="+mn-lt"/>
          <a:ea typeface="+mn-ea"/>
          <a:cs typeface="+mn-cs"/>
        </a:defRPr>
      </a:lvl3pPr>
      <a:lvl4pPr marL="6827605" indent="-975372" algn="l" defTabSz="1950744" rtl="0" eaLnBrk="1" latinLnBrk="0" hangingPunct="1">
        <a:spcBef>
          <a:spcPct val="20000"/>
        </a:spcBef>
        <a:buFont typeface="Arial"/>
        <a:buChar char="–"/>
        <a:defRPr sz="8533" kern="1200">
          <a:solidFill>
            <a:schemeClr val="tx1"/>
          </a:solidFill>
          <a:latin typeface="+mn-lt"/>
          <a:ea typeface="+mn-ea"/>
          <a:cs typeface="+mn-cs"/>
        </a:defRPr>
      </a:lvl4pPr>
      <a:lvl5pPr marL="8778350" indent="-975372" algn="l" defTabSz="1950744" rtl="0" eaLnBrk="1" latinLnBrk="0" hangingPunct="1">
        <a:spcBef>
          <a:spcPct val="20000"/>
        </a:spcBef>
        <a:buFont typeface="Arial"/>
        <a:buChar char="»"/>
        <a:defRPr sz="8533" kern="1200">
          <a:solidFill>
            <a:schemeClr val="tx1"/>
          </a:solidFill>
          <a:latin typeface="+mn-lt"/>
          <a:ea typeface="+mn-ea"/>
          <a:cs typeface="+mn-cs"/>
        </a:defRPr>
      </a:lvl5pPr>
      <a:lvl6pPr marL="10729094" indent="-975372" algn="l" defTabSz="1950744" rtl="0" eaLnBrk="1" latinLnBrk="0" hangingPunct="1">
        <a:spcBef>
          <a:spcPct val="20000"/>
        </a:spcBef>
        <a:buFont typeface="Arial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6pPr>
      <a:lvl7pPr marL="12679838" indent="-975372" algn="l" defTabSz="1950744" rtl="0" eaLnBrk="1" latinLnBrk="0" hangingPunct="1">
        <a:spcBef>
          <a:spcPct val="20000"/>
        </a:spcBef>
        <a:buFont typeface="Arial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7pPr>
      <a:lvl8pPr marL="14630583" indent="-975372" algn="l" defTabSz="1950744" rtl="0" eaLnBrk="1" latinLnBrk="0" hangingPunct="1">
        <a:spcBef>
          <a:spcPct val="20000"/>
        </a:spcBef>
        <a:buFont typeface="Arial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8pPr>
      <a:lvl9pPr marL="16581327" indent="-975372" algn="l" defTabSz="1950744" rtl="0" eaLnBrk="1" latinLnBrk="0" hangingPunct="1">
        <a:spcBef>
          <a:spcPct val="20000"/>
        </a:spcBef>
        <a:buFont typeface="Arial"/>
        <a:buChar char="•"/>
        <a:defRPr sz="85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1pPr>
      <a:lvl2pPr marL="1950744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2pPr>
      <a:lvl3pPr marL="3901489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3pPr>
      <a:lvl4pPr marL="5852233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4pPr>
      <a:lvl5pPr marL="7802978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5pPr>
      <a:lvl6pPr marL="9753722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6pPr>
      <a:lvl7pPr marL="11704466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7pPr>
      <a:lvl8pPr marL="13655211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8pPr>
      <a:lvl9pPr marL="15605955" algn="l" defTabSz="1950744" rtl="0" eaLnBrk="1" latinLnBrk="0" hangingPunct="1">
        <a:defRPr sz="76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08918" y="6220939"/>
            <a:ext cx="10394602" cy="716240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15"/>
          </a:p>
        </p:txBody>
      </p:sp>
      <p:pic>
        <p:nvPicPr>
          <p:cNvPr id="5" name="Picture 4" descr="Blue_Rectangle.jp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7"/>
            <a:ext cx="40233600" cy="48802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  <p:grpSp>
        <p:nvGrpSpPr>
          <p:cNvPr id="4" name="Group 3"/>
          <p:cNvGrpSpPr/>
          <p:nvPr/>
        </p:nvGrpSpPr>
        <p:grpSpPr>
          <a:xfrm>
            <a:off x="208918" y="5086570"/>
            <a:ext cx="10394602" cy="934210"/>
            <a:chOff x="507959" y="6248695"/>
            <a:chExt cx="13716000" cy="1215472"/>
          </a:xfrm>
        </p:grpSpPr>
        <p:pic>
          <p:nvPicPr>
            <p:cNvPr id="6" name="Picture 5" descr="Blue_Rectangle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959" y="6248695"/>
              <a:ext cx="13716000" cy="121547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</p:pic>
        <p:sp>
          <p:nvSpPr>
            <p:cNvPr id="27" name="TextBox 26"/>
            <p:cNvSpPr txBox="1"/>
            <p:nvPr/>
          </p:nvSpPr>
          <p:spPr>
            <a:xfrm>
              <a:off x="4212841" y="6419389"/>
              <a:ext cx="6306235" cy="90315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3911" b="1" dirty="0">
                  <a:solidFill>
                    <a:srgbClr val="FFFFFF"/>
                  </a:solidFill>
                </a:rPr>
                <a:t>Introduction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08918" y="13658647"/>
            <a:ext cx="10394603" cy="939472"/>
            <a:chOff x="-211389" y="18650546"/>
            <a:chExt cx="13716000" cy="1210522"/>
          </a:xfrm>
        </p:grpSpPr>
        <p:pic>
          <p:nvPicPr>
            <p:cNvPr id="16" name="Picture 15" descr="Blue_Rectangle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1389" y="18650546"/>
              <a:ext cx="13716000" cy="1210522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</p:pic>
        <p:sp>
          <p:nvSpPr>
            <p:cNvPr id="31" name="TextBox 30"/>
            <p:cNvSpPr txBox="1"/>
            <p:nvPr/>
          </p:nvSpPr>
          <p:spPr>
            <a:xfrm>
              <a:off x="3439454" y="18832438"/>
              <a:ext cx="6306236" cy="89443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algn="ctr">
                <a:defRPr sz="3911" b="1">
                  <a:solidFill>
                    <a:srgbClr val="FFFFFF"/>
                  </a:solidFill>
                </a:defRPr>
              </a:lvl1pPr>
            </a:lstStyle>
            <a:p>
              <a:r>
                <a:rPr lang="en-US" dirty="0"/>
                <a:t>Methods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323406" y="23038514"/>
            <a:ext cx="12688108" cy="974640"/>
            <a:chOff x="30156478" y="26901046"/>
            <a:chExt cx="13442657" cy="1186398"/>
          </a:xfrm>
        </p:grpSpPr>
        <p:pic>
          <p:nvPicPr>
            <p:cNvPr id="50" name="Picture 49" descr="Blue_Rectangle.jp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56478" y="26901046"/>
              <a:ext cx="13442657" cy="118639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</p:pic>
        <p:sp>
          <p:nvSpPr>
            <p:cNvPr id="33" name="TextBox 32"/>
            <p:cNvSpPr txBox="1"/>
            <p:nvPr/>
          </p:nvSpPr>
          <p:spPr>
            <a:xfrm>
              <a:off x="33724688" y="27073619"/>
              <a:ext cx="6306236" cy="8449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3911" b="1" dirty="0">
                  <a:solidFill>
                    <a:srgbClr val="FFFFFF"/>
                  </a:solidFill>
                </a:rPr>
                <a:t>Conclusions</a:t>
              </a:r>
            </a:p>
          </p:txBody>
        </p:sp>
      </p:grpSp>
      <p:sp>
        <p:nvSpPr>
          <p:cNvPr id="53" name="Rectangle 52"/>
          <p:cNvSpPr/>
          <p:nvPr/>
        </p:nvSpPr>
        <p:spPr>
          <a:xfrm>
            <a:off x="208917" y="14798278"/>
            <a:ext cx="10394603" cy="558718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15"/>
          </a:p>
        </p:txBody>
      </p:sp>
      <p:sp>
        <p:nvSpPr>
          <p:cNvPr id="56" name="Rectangle 55"/>
          <p:cNvSpPr/>
          <p:nvPr/>
        </p:nvSpPr>
        <p:spPr>
          <a:xfrm>
            <a:off x="27323407" y="24236305"/>
            <a:ext cx="12688108" cy="475267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15"/>
          </a:p>
        </p:txBody>
      </p:sp>
      <p:sp>
        <p:nvSpPr>
          <p:cNvPr id="62" name="TextBox 61"/>
          <p:cNvSpPr txBox="1"/>
          <p:nvPr/>
        </p:nvSpPr>
        <p:spPr>
          <a:xfrm>
            <a:off x="27973351" y="7326230"/>
            <a:ext cx="10910279" cy="1733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89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sz="2489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406405" indent="-406405">
              <a:buFont typeface="Arial"/>
              <a:buChar char="•"/>
            </a:pPr>
            <a:endParaRPr lang="en-US" sz="2489" dirty="0">
              <a:solidFill>
                <a:srgbClr val="000000"/>
              </a:solidFill>
              <a:latin typeface="Calibri"/>
              <a:cs typeface="Calibri"/>
            </a:endParaRPr>
          </a:p>
          <a:p>
            <a:endParaRPr lang="en-US" sz="3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67394" y="2512253"/>
            <a:ext cx="271541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libri"/>
                <a:cs typeface="Calibri"/>
              </a:rPr>
              <a:t>Sarah Mann, 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MD</a:t>
            </a:r>
            <a:r>
              <a:rPr lang="en-US" sz="3200" baseline="30000" dirty="0" smtClean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Calibri"/>
                <a:cs typeface="Calibri"/>
              </a:rPr>
              <a:t>, Aamir Hussain, MD</a:t>
            </a:r>
            <a:r>
              <a:rPr lang="en-US" sz="3200" baseline="30000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Calibri"/>
                <a:cs typeface="Calibri"/>
              </a:rPr>
              <a:t>, Anisha B. Dua, MD, MPH</a:t>
            </a:r>
            <a:r>
              <a:rPr lang="en-US" sz="3200" baseline="30000" dirty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r>
              <a:rPr lang="en-US" sz="3200" dirty="0">
                <a:solidFill>
                  <a:schemeClr val="bg1"/>
                </a:solidFill>
                <a:latin typeface="Calibri"/>
                <a:cs typeface="Calibri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Angelina </a:t>
            </a:r>
            <a:r>
              <a:rPr lang="en-US" sz="3200" dirty="0" err="1" smtClean="0">
                <a:solidFill>
                  <a:schemeClr val="bg1"/>
                </a:solidFill>
                <a:latin typeface="Calibri"/>
                <a:cs typeface="Calibri"/>
              </a:rPr>
              <a:t>Patrone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, BA</a:t>
            </a:r>
            <a:r>
              <a:rPr lang="en-US" sz="3200" baseline="30000" dirty="0" smtClean="0">
                <a:solidFill>
                  <a:schemeClr val="bg1"/>
                </a:solidFill>
                <a:cs typeface="Calibri"/>
              </a:rPr>
              <a:t>4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, Kalen Larson, MA</a:t>
            </a:r>
            <a:r>
              <a:rPr lang="en-US" sz="3200" baseline="30000" dirty="0" smtClean="0">
                <a:solidFill>
                  <a:schemeClr val="bg1"/>
                </a:solidFill>
                <a:cs typeface="Calibri"/>
              </a:rPr>
              <a:t>5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, Peter A. Merkel, MD</a:t>
            </a:r>
            <a:r>
              <a:rPr lang="en-US" sz="3200" baseline="300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  <a:r>
              <a:rPr lang="en-US" sz="3200" dirty="0" smtClean="0">
                <a:solidFill>
                  <a:schemeClr val="bg1"/>
                </a:solidFill>
                <a:latin typeface="Calibri"/>
                <a:cs typeface="Calibri"/>
              </a:rPr>
              <a:t>, MPH, Robert </a:t>
            </a:r>
            <a:r>
              <a:rPr lang="en-US" sz="3200" dirty="0">
                <a:solidFill>
                  <a:schemeClr val="bg1"/>
                </a:solidFill>
                <a:latin typeface="Calibri"/>
                <a:cs typeface="Calibri"/>
              </a:rPr>
              <a:t>G. Micheletti, MD</a:t>
            </a:r>
            <a:r>
              <a:rPr lang="en-US" sz="3200" baseline="30000" dirty="0">
                <a:solidFill>
                  <a:schemeClr val="bg1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260621" y="150576"/>
            <a:ext cx="304914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  <a:latin typeface="Calibri"/>
                <a:cs typeface="Calibri"/>
              </a:rPr>
              <a:t>Impact of Cutaneous Vasculitis on Quality-of-Life: Findings </a:t>
            </a:r>
            <a:r>
              <a:rPr lang="en-US" sz="7200" dirty="0">
                <a:solidFill>
                  <a:schemeClr val="bg1"/>
                </a:solidFill>
                <a:latin typeface="Calibri"/>
                <a:cs typeface="Calibri"/>
              </a:rPr>
              <a:t>from the </a:t>
            </a:r>
            <a:r>
              <a:rPr lang="en-US" sz="7200" dirty="0" err="1">
                <a:solidFill>
                  <a:schemeClr val="bg1"/>
                </a:solidFill>
                <a:latin typeface="Calibri"/>
                <a:cs typeface="Calibri"/>
              </a:rPr>
              <a:t>VascSkin</a:t>
            </a:r>
            <a:r>
              <a:rPr lang="en-US" sz="7200" dirty="0">
                <a:solidFill>
                  <a:schemeClr val="bg1"/>
                </a:solidFill>
                <a:latin typeface="Calibri"/>
                <a:cs typeface="Calibri"/>
              </a:rPr>
              <a:t> Study and the Vasculitis Patient-Powered Research Network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0639002" y="3215597"/>
            <a:ext cx="189555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/>
                <a:cs typeface="Calibri"/>
              </a:rPr>
              <a:t>1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– University </a:t>
            </a:r>
            <a:r>
              <a:rPr lang="en-US" sz="2800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Pennsylvania, Philadelphia, </a:t>
            </a:r>
            <a:r>
              <a:rPr lang="en-US" sz="2800" dirty="0">
                <a:solidFill>
                  <a:schemeClr val="bg1"/>
                </a:solidFill>
                <a:latin typeface="Calibri"/>
                <a:cs typeface="Calibri"/>
              </a:rPr>
              <a:t>PA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USA, 2 – Georgetown University, Washington, DC USA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3 – </a:t>
            </a:r>
            <a:r>
              <a:rPr lang="en-US" sz="2800" dirty="0">
                <a:solidFill>
                  <a:schemeClr val="bg1"/>
                </a:solidFill>
                <a:latin typeface="Calibri"/>
                <a:cs typeface="Calibri"/>
              </a:rPr>
              <a:t>Northwestern University, Chicago, IL </a:t>
            </a:r>
            <a:r>
              <a:rPr lang="en-US" sz="2800" dirty="0" smtClean="0">
                <a:solidFill>
                  <a:schemeClr val="bg1"/>
                </a:solidFill>
                <a:latin typeface="Calibri"/>
                <a:cs typeface="Calibri"/>
              </a:rPr>
              <a:t>USA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, </a:t>
            </a:r>
            <a:r>
              <a:rPr lang="en-US" sz="2800" dirty="0" smtClean="0">
                <a:solidFill>
                  <a:schemeClr val="bg1"/>
                </a:solidFill>
                <a:cs typeface="Calibri"/>
              </a:rPr>
              <a:t>4 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– </a:t>
            </a:r>
            <a:r>
              <a:rPr lang="en-US" sz="2800" dirty="0" smtClean="0">
                <a:solidFill>
                  <a:schemeClr val="bg1"/>
                </a:solidFill>
                <a:cs typeface="Calibri"/>
              </a:rPr>
              <a:t>Patient Research Partner, Philadelphia, PA USA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, </a:t>
            </a:r>
            <a:endParaRPr lang="en-US" sz="2800" dirty="0" smtClean="0">
              <a:solidFill>
                <a:schemeClr val="bg1"/>
              </a:solidFill>
              <a:latin typeface="Calibri"/>
              <a:cs typeface="Calibri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cs typeface="Calibri"/>
              </a:rPr>
              <a:t>5 </a:t>
            </a:r>
            <a:r>
              <a:rPr lang="en-US" sz="2800" dirty="0">
                <a:solidFill>
                  <a:schemeClr val="bg1"/>
                </a:solidFill>
                <a:cs typeface="Calibri"/>
              </a:rPr>
              <a:t>– </a:t>
            </a:r>
            <a:r>
              <a:rPr lang="en-US" sz="2800" dirty="0" smtClean="0">
                <a:solidFill>
                  <a:schemeClr val="bg1"/>
                </a:solidFill>
                <a:cs typeface="Calibri"/>
              </a:rPr>
              <a:t>Vasculitis Patient-Powered Research Network, Kansas City, MO USA</a:t>
            </a:r>
            <a:endParaRPr lang="en-US" sz="2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765867" y="7453350"/>
            <a:ext cx="10453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8D4AF9D-4129-3A48-ABFA-DA444DF3520E}"/>
              </a:ext>
            </a:extLst>
          </p:cNvPr>
          <p:cNvSpPr/>
          <p:nvPr/>
        </p:nvSpPr>
        <p:spPr>
          <a:xfrm>
            <a:off x="222085" y="21826570"/>
            <a:ext cx="10381438" cy="7162408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915" dirty="0"/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58BE66-18E3-9748-A22E-E7D880072354}"/>
              </a:ext>
            </a:extLst>
          </p:cNvPr>
          <p:cNvSpPr txBox="1"/>
          <p:nvPr/>
        </p:nvSpPr>
        <p:spPr>
          <a:xfrm>
            <a:off x="569567" y="15009709"/>
            <a:ext cx="97151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Study Design</a:t>
            </a:r>
            <a:r>
              <a:rPr lang="en-US" sz="3200" dirty="0"/>
              <a:t>: Survey study disseminated through the Vasculitis </a:t>
            </a:r>
            <a:r>
              <a:rPr lang="en-US" sz="3200" dirty="0" smtClean="0"/>
              <a:t>Patient-Powered </a:t>
            </a:r>
            <a:r>
              <a:rPr lang="en-US" sz="3200" dirty="0"/>
              <a:t>Research Network (VPPRN)</a:t>
            </a:r>
          </a:p>
          <a:p>
            <a:endParaRPr lang="en-US" sz="3200" dirty="0"/>
          </a:p>
          <a:p>
            <a:r>
              <a:rPr lang="en-US" sz="3200" b="1" dirty="0"/>
              <a:t>Study Population: </a:t>
            </a:r>
            <a:r>
              <a:rPr lang="en-US" sz="3200" dirty="0"/>
              <a:t>Adult patients with cutaneous manifestations of vasculitis</a:t>
            </a:r>
          </a:p>
          <a:p>
            <a:endParaRPr lang="en-US" sz="3200" dirty="0"/>
          </a:p>
          <a:p>
            <a:r>
              <a:rPr lang="en-US" sz="3200" b="1" dirty="0" smtClean="0"/>
              <a:t>Data Collection: </a:t>
            </a:r>
            <a:endParaRPr lang="en-US" sz="3200" b="1" dirty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Short Form Health Survey </a:t>
            </a:r>
            <a:r>
              <a:rPr lang="en-US" sz="3200" b="1" dirty="0"/>
              <a:t>(SF-36)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Effects of Skin Disease on QoL Survey </a:t>
            </a:r>
            <a:r>
              <a:rPr lang="en-US" sz="3200" b="1" dirty="0"/>
              <a:t>(Skindex-29)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Patient and disease-specific questions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A65ECD-56AB-D542-849E-1EDA2F482949}"/>
              </a:ext>
            </a:extLst>
          </p:cNvPr>
          <p:cNvSpPr txBox="1"/>
          <p:nvPr/>
        </p:nvSpPr>
        <p:spPr>
          <a:xfrm>
            <a:off x="363780" y="6328114"/>
            <a:ext cx="99209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 smtClean="0"/>
              <a:t>Cutaneous </a:t>
            </a:r>
            <a:r>
              <a:rPr lang="en-US" sz="3200" dirty="0"/>
              <a:t>manifestations of vasculitis may cause itching, pain, </a:t>
            </a:r>
            <a:r>
              <a:rPr lang="en-US" sz="3200" dirty="0" smtClean="0"/>
              <a:t>ulceration</a:t>
            </a:r>
            <a:r>
              <a:rPr lang="en-US" sz="3200" dirty="0"/>
              <a:t>, </a:t>
            </a:r>
            <a:r>
              <a:rPr lang="en-US" sz="3200" dirty="0" smtClean="0"/>
              <a:t>and </a:t>
            </a:r>
            <a:r>
              <a:rPr lang="en-US" sz="3200" dirty="0"/>
              <a:t>psychosocial effects </a:t>
            </a:r>
            <a:endParaRPr lang="en-US" sz="3200" dirty="0" smtClean="0"/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 smtClean="0"/>
              <a:t>However, </a:t>
            </a:r>
            <a:r>
              <a:rPr lang="en-US" sz="3200" dirty="0"/>
              <a:t>the </a:t>
            </a:r>
            <a:r>
              <a:rPr lang="en-US" sz="3200" dirty="0" smtClean="0"/>
              <a:t>impact on quality-of-life </a:t>
            </a:r>
            <a:r>
              <a:rPr lang="en-US" sz="3200" dirty="0"/>
              <a:t>(QoL) </a:t>
            </a:r>
            <a:r>
              <a:rPr lang="en-US" sz="3200" dirty="0" smtClean="0"/>
              <a:t>of </a:t>
            </a:r>
            <a:r>
              <a:rPr lang="en-US" sz="3200" dirty="0"/>
              <a:t>skin vasculitis has not been systemically evaluated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Prior work on other skin diseases (e.g., chronic urticaria, psoriasis, hidradenitis suppurativa) demonstrate </a:t>
            </a:r>
            <a:r>
              <a:rPr lang="en-US" sz="3200" dirty="0" smtClean="0"/>
              <a:t>significant </a:t>
            </a:r>
            <a:r>
              <a:rPr lang="en-US" sz="3200" dirty="0"/>
              <a:t>effects on QoL</a:t>
            </a:r>
          </a:p>
          <a:p>
            <a:pPr algn="ctr"/>
            <a:endParaRPr lang="en-US" sz="3200" dirty="0"/>
          </a:p>
          <a:p>
            <a:pPr algn="ctr"/>
            <a:r>
              <a:rPr lang="en-US" sz="3200" b="1" u="sng" dirty="0" smtClean="0"/>
              <a:t>This </a:t>
            </a:r>
            <a:r>
              <a:rPr lang="en-US" sz="3200" b="1" u="sng" dirty="0"/>
              <a:t>study assessed the quality-of-life of patients with cutaneous manifestations of vasculitis and evaluated factors affecting the patient </a:t>
            </a:r>
            <a:r>
              <a:rPr lang="en-US" sz="3200" b="1" u="sng" dirty="0" smtClean="0"/>
              <a:t>experience </a:t>
            </a:r>
            <a:endParaRPr lang="en-US" sz="3600" dirty="0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21417FD-5EF1-0D4C-9FAF-381DCED2AB78}"/>
              </a:ext>
            </a:extLst>
          </p:cNvPr>
          <p:cNvGrpSpPr/>
          <p:nvPr/>
        </p:nvGrpSpPr>
        <p:grpSpPr>
          <a:xfrm>
            <a:off x="208917" y="20736175"/>
            <a:ext cx="10394605" cy="872075"/>
            <a:chOff x="507959" y="20212071"/>
            <a:chExt cx="13716000" cy="1210521"/>
          </a:xfrm>
        </p:grpSpPr>
        <p:pic>
          <p:nvPicPr>
            <p:cNvPr id="73" name="Picture 72" descr="Blue_Rectangle.jpg">
              <a:extLst>
                <a:ext uri="{FF2B5EF4-FFF2-40B4-BE49-F238E27FC236}">
                  <a16:creationId xmlns:a16="http://schemas.microsoft.com/office/drawing/2014/main" id="{5B02E9EE-3DD4-5243-AD10-F1FC8A014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959" y="20212071"/>
              <a:ext cx="13716000" cy="1210521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</p:pic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34D5E24-F160-D749-9797-E1D296D545F3}"/>
                </a:ext>
              </a:extLst>
            </p:cNvPr>
            <p:cNvSpPr txBox="1"/>
            <p:nvPr/>
          </p:nvSpPr>
          <p:spPr>
            <a:xfrm>
              <a:off x="4212840" y="20372852"/>
              <a:ext cx="6306236" cy="96356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3911" b="1" dirty="0">
                  <a:solidFill>
                    <a:srgbClr val="FFFFFF"/>
                  </a:solidFill>
                </a:rPr>
                <a:t>Results</a:t>
              </a:r>
            </a:p>
          </p:txBody>
        </p:sp>
      </p:grpSp>
      <p:sp>
        <p:nvSpPr>
          <p:cNvPr id="75" name="Title 3">
            <a:extLst>
              <a:ext uri="{FF2B5EF4-FFF2-40B4-BE49-F238E27FC236}">
                <a16:creationId xmlns:a16="http://schemas.microsoft.com/office/drawing/2014/main" id="{3C5CE15C-4AE5-E049-B1A4-3E64687F58E1}"/>
              </a:ext>
            </a:extLst>
          </p:cNvPr>
          <p:cNvSpPr>
            <a:spLocks/>
          </p:cNvSpPr>
          <p:nvPr/>
        </p:nvSpPr>
        <p:spPr bwMode="auto">
          <a:xfrm>
            <a:off x="10882997" y="5086570"/>
            <a:ext cx="16160935" cy="2390240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4944" tIns="52472" rIns="104944" bIns="52472" anchor="t"/>
          <a:lstStyle/>
          <a:p>
            <a:pPr algn="ctr"/>
            <a:endParaRPr lang="en-US" sz="7500" dirty="0">
              <a:solidFill>
                <a:schemeClr val="bg1"/>
              </a:solidFill>
            </a:endParaRPr>
          </a:p>
          <a:p>
            <a:pPr algn="ctr"/>
            <a:endParaRPr lang="en-US" sz="7600" dirty="0">
              <a:solidFill>
                <a:schemeClr val="bg1"/>
              </a:solidFill>
            </a:endParaRPr>
          </a:p>
        </p:txBody>
      </p:sp>
      <p:graphicFrame>
        <p:nvGraphicFramePr>
          <p:cNvPr id="79" name="Table 78">
            <a:extLst>
              <a:ext uri="{FF2B5EF4-FFF2-40B4-BE49-F238E27FC236}">
                <a16:creationId xmlns:a16="http://schemas.microsoft.com/office/drawing/2014/main" id="{187700F4-8919-A543-8F67-A9A3687CD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420967"/>
              </p:ext>
            </p:extLst>
          </p:nvPr>
        </p:nvGraphicFramePr>
        <p:xfrm>
          <a:off x="27323406" y="5528755"/>
          <a:ext cx="12593599" cy="1153488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705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8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F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Patients with Vasculitis</a:t>
                      </a:r>
                      <a:endParaRPr lang="en-US" sz="32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F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Total # of Unique Completed Surveys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Female,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90 (84%)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Mean Age, in years (SD)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50.5 (16.1)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Disease Activity,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In Remission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 (8.4%)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Mildly 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45 (42.1%)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Moderately 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31 (28.9%)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Very 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22 (20.6%)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617094"/>
                  </a:ext>
                </a:extLst>
              </a:tr>
              <a:tr h="516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Years with the Disease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&lt; 2 years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11 (10.3%)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2-5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28 (26.1%)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5-10 years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34 (31.8%)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&gt; 10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34 (31.8%)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81470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Vasculitis Subtype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06971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Cutaneous </a:t>
                      </a:r>
                      <a:r>
                        <a:rPr lang="en-US" sz="32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Small-Vessel </a:t>
                      </a: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Vasculitis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15 (14.0%)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327031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IgA Vasculitis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6 (5.6%)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539462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Urticarial Vasculitis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9 (8.4%)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791082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Granulomatosis with Polyangiitis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19 (17.6%)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107413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Microscopic Polyangiitis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11 (10.3%)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3547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Eosinophilic Vasculitis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16 (15.0%)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539514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Polyarteritis Nodosa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4 (3.7%)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038553"/>
                  </a:ext>
                </a:extLst>
              </a:tr>
              <a:tr h="5008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   Other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27 (25.2%)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58424"/>
                  </a:ext>
                </a:extLst>
              </a:tr>
            </a:tbl>
          </a:graphicData>
        </a:graphic>
      </p:graphicFrame>
      <p:sp>
        <p:nvSpPr>
          <p:cNvPr id="80" name="Rectangle 79">
            <a:extLst>
              <a:ext uri="{FF2B5EF4-FFF2-40B4-BE49-F238E27FC236}">
                <a16:creationId xmlns:a16="http://schemas.microsoft.com/office/drawing/2014/main" id="{3ED403EE-CBE7-1D49-8C5A-45870D99C3E3}"/>
              </a:ext>
            </a:extLst>
          </p:cNvPr>
          <p:cNvSpPr/>
          <p:nvPr/>
        </p:nvSpPr>
        <p:spPr>
          <a:xfrm>
            <a:off x="27323406" y="4943980"/>
            <a:ext cx="56646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Table I: Patient Characteristics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888FAA-B3C8-1449-B342-446921EF793C}"/>
              </a:ext>
            </a:extLst>
          </p:cNvPr>
          <p:cNvSpPr txBox="1"/>
          <p:nvPr/>
        </p:nvSpPr>
        <p:spPr>
          <a:xfrm>
            <a:off x="378367" y="21987522"/>
            <a:ext cx="9973797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indent="-2365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234 responses were received. After eliminating duplicates and incomplete responses, 190 remained. Of these, 107 patients </a:t>
            </a:r>
            <a:r>
              <a:rPr lang="en-US" sz="3000" dirty="0" smtClean="0"/>
              <a:t>experienced </a:t>
            </a:r>
            <a:r>
              <a:rPr lang="en-US" sz="3000" dirty="0"/>
              <a:t>active skin lesions within the preceding 4 weeks and were included for analysis. </a:t>
            </a:r>
          </a:p>
          <a:p>
            <a:pPr marL="236538" indent="-2365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The </a:t>
            </a:r>
            <a:r>
              <a:rPr lang="en-US" sz="3000" dirty="0" smtClean="0"/>
              <a:t>impact on </a:t>
            </a:r>
            <a:r>
              <a:rPr lang="en-US" sz="3000" dirty="0" err="1" smtClean="0"/>
              <a:t>QoL</a:t>
            </a:r>
            <a:r>
              <a:rPr lang="en-US" sz="3000" dirty="0" smtClean="0"/>
              <a:t> of </a:t>
            </a:r>
            <a:r>
              <a:rPr lang="en-US" sz="3000" dirty="0"/>
              <a:t>skin vasculitis was </a:t>
            </a:r>
            <a:r>
              <a:rPr lang="en-US" sz="3000" dirty="0" smtClean="0"/>
              <a:t>severe </a:t>
            </a:r>
            <a:r>
              <a:rPr lang="en-US" sz="3000" dirty="0"/>
              <a:t>in every domain of the Skindex-29 (symptoms, emotions, functioning, </a:t>
            </a:r>
            <a:r>
              <a:rPr lang="en-US" sz="3000" dirty="0" smtClean="0"/>
              <a:t>overall</a:t>
            </a:r>
            <a:r>
              <a:rPr lang="en-US" sz="3000" dirty="0"/>
              <a:t>), and </a:t>
            </a:r>
            <a:r>
              <a:rPr lang="en-US" sz="3000" dirty="0" err="1" smtClean="0"/>
              <a:t>QoL</a:t>
            </a:r>
            <a:r>
              <a:rPr lang="en-US" sz="3000" dirty="0" smtClean="0"/>
              <a:t> </a:t>
            </a:r>
            <a:r>
              <a:rPr lang="en-US" sz="3000" dirty="0"/>
              <a:t>was below average in 6/8 domains of </a:t>
            </a:r>
            <a:r>
              <a:rPr lang="en-US" sz="3000" dirty="0" smtClean="0"/>
              <a:t>SF-36. </a:t>
            </a:r>
            <a:endParaRPr lang="en-US" sz="3000" dirty="0"/>
          </a:p>
          <a:p>
            <a:pPr marL="236538" indent="-2365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There were no significant differences in </a:t>
            </a:r>
            <a:r>
              <a:rPr lang="en-US" sz="3000" dirty="0" err="1" smtClean="0"/>
              <a:t>QoL</a:t>
            </a:r>
            <a:r>
              <a:rPr lang="en-US" sz="3000" dirty="0" smtClean="0"/>
              <a:t> measures between male and female patients.</a:t>
            </a:r>
            <a:endParaRPr lang="en-US" sz="3000" dirty="0"/>
          </a:p>
          <a:p>
            <a:pPr marL="236538" indent="-2365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Impact on </a:t>
            </a:r>
            <a:r>
              <a:rPr lang="en-US" sz="3000" dirty="0" err="1" smtClean="0"/>
              <a:t>QoL</a:t>
            </a:r>
            <a:r>
              <a:rPr lang="en-US" sz="3000" dirty="0" smtClean="0"/>
              <a:t> was </a:t>
            </a:r>
            <a:r>
              <a:rPr lang="en-US" sz="3000" dirty="0"/>
              <a:t>greater with increasing disease severity. </a:t>
            </a:r>
          </a:p>
          <a:p>
            <a:pPr marL="236538" indent="-23653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 smtClean="0"/>
              <a:t>Analyzed </a:t>
            </a:r>
            <a:r>
              <a:rPr lang="en-US" sz="3000" dirty="0"/>
              <a:t>by vasculitis type, cutaneous </a:t>
            </a:r>
            <a:r>
              <a:rPr lang="en-US" sz="3000" dirty="0" smtClean="0"/>
              <a:t>small-vessel </a:t>
            </a:r>
            <a:r>
              <a:rPr lang="en-US" sz="3000" dirty="0"/>
              <a:t>vasculitis </a:t>
            </a:r>
            <a:r>
              <a:rPr lang="en-US" sz="3000" dirty="0" smtClean="0"/>
              <a:t>had an impact on </a:t>
            </a:r>
            <a:r>
              <a:rPr lang="en-US" sz="3000" dirty="0" err="1" smtClean="0"/>
              <a:t>QoL</a:t>
            </a:r>
            <a:r>
              <a:rPr lang="en-US" sz="3000" dirty="0" smtClean="0"/>
              <a:t> which met or exceeded that of other diseases, as assessed </a:t>
            </a:r>
            <a:r>
              <a:rPr lang="en-US" sz="3000" dirty="0"/>
              <a:t>by both </a:t>
            </a:r>
            <a:r>
              <a:rPr lang="en-US" sz="3000" dirty="0" smtClean="0"/>
              <a:t>Skindex-29 </a:t>
            </a:r>
            <a:r>
              <a:rPr lang="en-US" sz="3000" dirty="0"/>
              <a:t>and </a:t>
            </a:r>
            <a:r>
              <a:rPr lang="en-US" sz="3000" dirty="0" smtClean="0"/>
              <a:t>SF-36</a:t>
            </a:r>
            <a:r>
              <a:rPr lang="en-US" sz="30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D8DC3D-DC97-1B4E-A478-EBC7C666FA96}"/>
              </a:ext>
            </a:extLst>
          </p:cNvPr>
          <p:cNvSpPr txBox="1"/>
          <p:nvPr/>
        </p:nvSpPr>
        <p:spPr>
          <a:xfrm>
            <a:off x="27525646" y="24345513"/>
            <a:ext cx="1231933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5275" indent="-295275">
              <a:buFont typeface="Arial" panose="020B0604020202020204" pitchFamily="34" charset="0"/>
              <a:buChar char="•"/>
            </a:pPr>
            <a:r>
              <a:rPr lang="en-US" sz="4000" b="1" dirty="0"/>
              <a:t>Administration of validated skin-specific and general health surveys to patients with cutaneous manifestations of vasculitis revealed diminished </a:t>
            </a:r>
            <a:r>
              <a:rPr lang="en-US" sz="4000" b="1" dirty="0" smtClean="0"/>
              <a:t>quality of life </a:t>
            </a:r>
            <a:r>
              <a:rPr lang="en-US" sz="4000" b="1" dirty="0"/>
              <a:t>across multiple domains</a:t>
            </a:r>
            <a:r>
              <a:rPr lang="en-US" sz="4000" b="1"/>
              <a:t>, </a:t>
            </a:r>
            <a:r>
              <a:rPr lang="en-US" sz="4000" b="1" smtClean="0"/>
              <a:t>suggesting skin </a:t>
            </a:r>
            <a:r>
              <a:rPr lang="en-US" sz="4000" b="1" dirty="0"/>
              <a:t>vasculitis has a significant impact on </a:t>
            </a:r>
            <a:r>
              <a:rPr lang="en-US" sz="4000" b="1" dirty="0" smtClean="0"/>
              <a:t>health, wellbeing, </a:t>
            </a:r>
            <a:r>
              <a:rPr lang="en-US" sz="4000" b="1" dirty="0" smtClean="0">
                <a:cs typeface="Calibri" panose="020F0502020204030204" pitchFamily="34" charset="0"/>
              </a:rPr>
              <a:t>patient symptoms, </a:t>
            </a:r>
            <a:r>
              <a:rPr lang="en-US" sz="4000" b="1" dirty="0">
                <a:cs typeface="Calibri" panose="020F0502020204030204" pitchFamily="34" charset="0"/>
              </a:rPr>
              <a:t>and self-perception of health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1EEC8919-711A-A94B-9F34-3FD5E823D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213283"/>
              </p:ext>
            </p:extLst>
          </p:nvPr>
        </p:nvGraphicFramePr>
        <p:xfrm>
          <a:off x="27323406" y="17226658"/>
          <a:ext cx="12593599" cy="56692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335913">
                  <a:extLst>
                    <a:ext uri="{9D8B030D-6E8A-4147-A177-3AD203B41FA5}">
                      <a16:colId xmlns:a16="http://schemas.microsoft.com/office/drawing/2014/main" val="3100211160"/>
                    </a:ext>
                  </a:extLst>
                </a:gridCol>
                <a:gridCol w="2167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957">
                  <a:extLst>
                    <a:ext uri="{9D8B030D-6E8A-4147-A177-3AD203B41FA5}">
                      <a16:colId xmlns:a16="http://schemas.microsoft.com/office/drawing/2014/main" val="4189275540"/>
                    </a:ext>
                  </a:extLst>
                </a:gridCol>
                <a:gridCol w="1960886">
                  <a:extLst>
                    <a:ext uri="{9D8B030D-6E8A-4147-A177-3AD203B41FA5}">
                      <a16:colId xmlns:a16="http://schemas.microsoft.com/office/drawing/2014/main" val="980278121"/>
                    </a:ext>
                  </a:extLst>
                </a:gridCol>
                <a:gridCol w="1960886">
                  <a:extLst>
                    <a:ext uri="{9D8B030D-6E8A-4147-A177-3AD203B41FA5}">
                      <a16:colId xmlns:a16="http://schemas.microsoft.com/office/drawing/2014/main" val="271314362"/>
                    </a:ext>
                  </a:extLst>
                </a:gridCol>
              </a:tblGrid>
              <a:tr h="3595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T-tests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F5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Skindex-29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F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SF-36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F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456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Gender (M vs. F)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Emotions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0.79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Physical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0.48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Symptoms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0.12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307473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Functioning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0.80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9507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0.79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55792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0.72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611999"/>
                  </a:ext>
                </a:extLst>
              </a:tr>
              <a:tr h="44196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Disease Severity (remission/mild vs. moderate/severe)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Emotions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&lt; 0.01*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Physical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&lt; 0.01*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Symptoms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&lt; 0.01*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538316"/>
                  </a:ext>
                </a:extLst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Functioning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&lt; 0.01*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0.15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961241"/>
                  </a:ext>
                </a:extLst>
              </a:tr>
              <a:tr h="441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&lt; 0.01*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109854"/>
                  </a:ext>
                </a:extLst>
              </a:tr>
              <a:tr h="331456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Disease Duration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(&lt; 2 years vs. &gt; 2 years)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Emotions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0.03*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Physical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0.78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Symptoms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0.33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144532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Functioning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0.02*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Mental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0.61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133963"/>
                  </a:ext>
                </a:extLst>
              </a:tr>
              <a:tr h="3314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p = </a:t>
                      </a:r>
                      <a:r>
                        <a:rPr lang="en-US" sz="2800" dirty="0" smtClean="0"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0.02*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1720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A05EA4A-3D63-C94D-B708-B5EC32A7758B}"/>
              </a:ext>
            </a:extLst>
          </p:cNvPr>
          <p:cNvSpPr/>
          <p:nvPr/>
        </p:nvSpPr>
        <p:spPr>
          <a:xfrm>
            <a:off x="11081144" y="5219880"/>
            <a:ext cx="7519164" cy="2603547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 smtClean="0"/>
              <a:t>For over 50</a:t>
            </a:r>
            <a:r>
              <a:rPr lang="en-US" sz="3400" dirty="0"/>
              <a:t>% of </a:t>
            </a:r>
            <a:r>
              <a:rPr lang="en-US" sz="3400" dirty="0" smtClean="0"/>
              <a:t>patients, the impact of skin vasculitis on </a:t>
            </a:r>
            <a:r>
              <a:rPr lang="en-US" sz="3400" dirty="0" err="1" smtClean="0"/>
              <a:t>QoL</a:t>
            </a:r>
            <a:r>
              <a:rPr lang="en-US" sz="3400" dirty="0" smtClean="0"/>
              <a:t> was </a:t>
            </a:r>
            <a:r>
              <a:rPr lang="en-US" sz="3400" u="sng" dirty="0" smtClean="0"/>
              <a:t>severe </a:t>
            </a:r>
            <a:r>
              <a:rPr lang="en-US" sz="3400" u="sng" dirty="0"/>
              <a:t>or very severe</a:t>
            </a:r>
            <a:r>
              <a:rPr lang="en-US" sz="3400" dirty="0"/>
              <a:t> </a:t>
            </a:r>
            <a:r>
              <a:rPr lang="en-US" sz="3400" dirty="0" smtClean="0"/>
              <a:t>in all domains of the Skindex-29 </a:t>
            </a:r>
            <a:endParaRPr lang="en-US" sz="3400" dirty="0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127BDBF1-05EB-E844-84F3-243014194826}"/>
              </a:ext>
            </a:extLst>
          </p:cNvPr>
          <p:cNvSpPr/>
          <p:nvPr/>
        </p:nvSpPr>
        <p:spPr>
          <a:xfrm>
            <a:off x="19313237" y="5219880"/>
            <a:ext cx="7519164" cy="2603547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400" dirty="0"/>
              <a:t>Over 50% of patients had SF-36 scores less than the normative value of 50, </a:t>
            </a:r>
            <a:r>
              <a:rPr lang="en-US" sz="3400" dirty="0" smtClean="0"/>
              <a:t>indicating below average </a:t>
            </a:r>
            <a:r>
              <a:rPr lang="en-US" sz="3400" dirty="0" err="1" smtClean="0"/>
              <a:t>QoL</a:t>
            </a:r>
            <a:endParaRPr lang="en-US" sz="3400" dirty="0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217F9BFC-29D7-5C42-B33D-ED95B16D1B68}"/>
              </a:ext>
            </a:extLst>
          </p:cNvPr>
          <p:cNvSpPr/>
          <p:nvPr/>
        </p:nvSpPr>
        <p:spPr>
          <a:xfrm>
            <a:off x="12396722" y="8992247"/>
            <a:ext cx="4738290" cy="81668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Symptoms: n = 84 (79%)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AFB23FEE-9E86-874D-9108-1499E7165779}"/>
              </a:ext>
            </a:extLst>
          </p:cNvPr>
          <p:cNvSpPr/>
          <p:nvPr/>
        </p:nvSpPr>
        <p:spPr>
          <a:xfrm>
            <a:off x="12396722" y="7988825"/>
            <a:ext cx="4738290" cy="81668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Emotions: n = 83 (78%)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F637F417-0C56-644C-902D-D088AB55E700}"/>
              </a:ext>
            </a:extLst>
          </p:cNvPr>
          <p:cNvSpPr/>
          <p:nvPr/>
        </p:nvSpPr>
        <p:spPr>
          <a:xfrm>
            <a:off x="12396722" y="10019732"/>
            <a:ext cx="4738290" cy="808690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Functioning: n = 65 (61%)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F468C8F7-1195-6942-81EE-CA615E245071}"/>
              </a:ext>
            </a:extLst>
          </p:cNvPr>
          <p:cNvSpPr/>
          <p:nvPr/>
        </p:nvSpPr>
        <p:spPr>
          <a:xfrm>
            <a:off x="12396722" y="11049351"/>
            <a:ext cx="4738290" cy="804906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Overall: n = 81 (76%)</a:t>
            </a:r>
          </a:p>
        </p:txBody>
      </p:sp>
      <p:pic>
        <p:nvPicPr>
          <p:cNvPr id="1026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E7F8EF-483C-4E1D-A079-1F10A72E5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63" y="1735168"/>
            <a:ext cx="6079466" cy="17430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D554815C-F0AA-BD47-9AF8-3F2FDB779EC7}"/>
              </a:ext>
            </a:extLst>
          </p:cNvPr>
          <p:cNvSpPr/>
          <p:nvPr/>
        </p:nvSpPr>
        <p:spPr>
          <a:xfrm>
            <a:off x="20848592" y="8002791"/>
            <a:ext cx="4738290" cy="145723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Physical Health: </a:t>
            </a:r>
          </a:p>
          <a:p>
            <a:pPr algn="ctr"/>
            <a:r>
              <a:rPr lang="en-US" sz="3200" dirty="0"/>
              <a:t>n = 60 (56%)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CDE9641-2F1C-EA4F-8252-7AD804F4438B}"/>
              </a:ext>
            </a:extLst>
          </p:cNvPr>
          <p:cNvSpPr/>
          <p:nvPr/>
        </p:nvSpPr>
        <p:spPr>
          <a:xfrm>
            <a:off x="20848592" y="9623282"/>
            <a:ext cx="4738290" cy="1457235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Mental Health:</a:t>
            </a:r>
          </a:p>
          <a:p>
            <a:pPr algn="ctr"/>
            <a:r>
              <a:rPr lang="en-US" sz="3200" dirty="0"/>
              <a:t>n = 56 (52%)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371532" y="28522085"/>
            <a:ext cx="12652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The </a:t>
            </a:r>
            <a:r>
              <a:rPr lang="en-US" sz="2800" i="1" dirty="0"/>
              <a:t>VPPRN is supported in part by the Vasculitis </a:t>
            </a:r>
            <a:r>
              <a:rPr lang="en-US" sz="2800" i="1" dirty="0" smtClean="0"/>
              <a:t>Foundation and GSK</a:t>
            </a:r>
            <a:endParaRPr lang="en-US" sz="2800" i="1" dirty="0"/>
          </a:p>
        </p:txBody>
      </p:sp>
      <p:pic>
        <p:nvPicPr>
          <p:cNvPr id="1027" name="Picture 2" descr="image00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9" b="6843"/>
          <a:stretch/>
        </p:blipFill>
        <p:spPr bwMode="auto">
          <a:xfrm>
            <a:off x="35061819" y="1540042"/>
            <a:ext cx="4726639" cy="204536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Chart, bar chart&#10;&#10;Description automatically generated">
            <a:extLst>
              <a:ext uri="{FF2B5EF4-FFF2-40B4-BE49-F238E27FC236}">
                <a16:creationId xmlns:a16="http://schemas.microsoft.com/office/drawing/2014/main" id="{2BD38387-7D11-9E4A-902D-A2808B6959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85171" y="11945755"/>
            <a:ext cx="14010726" cy="8880036"/>
          </a:xfrm>
          <a:prstGeom prst="rect">
            <a:avLst/>
          </a:prstGeom>
        </p:spPr>
      </p:pic>
      <p:pic>
        <p:nvPicPr>
          <p:cNvPr id="54" name="Picture 53" descr="Chart, bar chart&#10;&#10;Description automatically generated">
            <a:extLst>
              <a:ext uri="{FF2B5EF4-FFF2-40B4-BE49-F238E27FC236}">
                <a16:creationId xmlns:a16="http://schemas.microsoft.com/office/drawing/2014/main" id="{5DF5D162-2D5C-964F-916E-C03714800F6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291562" y="21047946"/>
            <a:ext cx="13397944" cy="792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791</Words>
  <Application>Microsoft Office PowerPoint</Application>
  <PresentationFormat>Custom</PresentationFormat>
  <Paragraphs>133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Pennsylvania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Biomedical Library</dc:creator>
  <cp:lastModifiedBy>Yeung, Christine</cp:lastModifiedBy>
  <cp:revision>149</cp:revision>
  <dcterms:created xsi:type="dcterms:W3CDTF">2011-08-19T15:53:02Z</dcterms:created>
  <dcterms:modified xsi:type="dcterms:W3CDTF">2022-10-03T20:07:47Z</dcterms:modified>
</cp:coreProperties>
</file>